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5" r:id="rId5"/>
    <p:sldId id="276" r:id="rId6"/>
    <p:sldId id="258" r:id="rId7"/>
    <p:sldId id="259" r:id="rId8"/>
    <p:sldId id="277" r:id="rId9"/>
    <p:sldId id="261" r:id="rId10"/>
    <p:sldId id="278" r:id="rId11"/>
    <p:sldId id="262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C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2E39-4647-4E76-8826-E1A5C47E6067}" type="datetimeFigureOut">
              <a:rPr lang="es-VE" smtClean="0"/>
              <a:pPr/>
              <a:t>21/07/2011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664C-9513-4C87-9C15-0540C4F6AA91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maps.google.com/maps?hl=es&amp;q=mapa+urbanizacion+los+mangos+valencia+estado+carabobo&amp;biw=1280&amp;bih=565&amp;wrapid=tlif131084283892911&amp;um=1&amp;ie=UTF-8&amp;hq=&amp;hnear=0x8e80675e21bd9a29:0x1c753e81a37535f3,Urbanizaci%C3%B3n+Los+Mangos,+Valencia&amp;gl=ve&amp;ei=z98hTpKENrG30gH51u3bAw&amp;sa=X&amp;oi=geocode_result&amp;ct=image&amp;resnum=1&amp;ved=0CBwQ8gEwA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na\Pictures\fotos\DSCF9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6064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irna\Pictures\fotos caseta\DSCF9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Mirna\Pictures\fotos caseta\DSCF9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757303" cy="239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Mirna\Pictures\fotos caseta\DSCF98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59632" y="404664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 smtClean="0">
                <a:solidFill>
                  <a:srgbClr val="FFFF00"/>
                </a:solidFill>
                <a:latin typeface="Comic Sans MS" pitchFamily="66" charset="0"/>
              </a:rPr>
              <a:t>MODELO DE CASETA APROBADA POR LA ALCALDIA PARA</a:t>
            </a:r>
          </a:p>
          <a:p>
            <a:pPr algn="ctr"/>
            <a:r>
              <a:rPr lang="es-VE" sz="2000" dirty="0" smtClean="0">
                <a:solidFill>
                  <a:srgbClr val="FFFF00"/>
                </a:solidFill>
                <a:latin typeface="Comic Sans MS" pitchFamily="66" charset="0"/>
              </a:rPr>
              <a:t> LA URBANIZACIÓN LOS MANGOS</a:t>
            </a:r>
            <a:endParaRPr lang="es-VE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1259632" y="188640"/>
            <a:ext cx="6552728" cy="16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  <a:t>PRIMER ANILLO DE SEGURIDAD</a:t>
            </a:r>
          </a:p>
          <a:p>
            <a:pPr algn="ctr"/>
            <a: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  <a:t>LOS CONDOMINIOS</a:t>
            </a:r>
            <a:endParaRPr lang="es-V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1916832"/>
            <a:ext cx="8136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200" dirty="0" smtClean="0">
                <a:latin typeface="Comic Sans MS" pitchFamily="66" charset="0"/>
              </a:rPr>
              <a:t>ACCIONES:</a:t>
            </a: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Comité de seguridad</a:t>
            </a:r>
          </a:p>
          <a:p>
            <a:pPr algn="just"/>
            <a:endParaRPr lang="es-VE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Instalación de cámaras de video</a:t>
            </a:r>
          </a:p>
          <a:p>
            <a:pPr algn="just"/>
            <a:endParaRPr lang="es-VE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Vigilancia a la entrada de los estacionamientos</a:t>
            </a:r>
          </a:p>
          <a:p>
            <a:pPr algn="just"/>
            <a:endParaRPr lang="es-VE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Implementar normas de prevención a la entrada de los estacionamientos y a las entradas principales</a:t>
            </a:r>
          </a:p>
          <a:p>
            <a:pPr algn="just"/>
            <a:endParaRPr lang="es-VE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Revisión de antecedentes penales, de vigilantes y conserjes</a:t>
            </a:r>
          </a:p>
          <a:p>
            <a:pPr algn="just"/>
            <a:endParaRPr lang="es-VE" sz="2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Botón de pánico</a:t>
            </a:r>
          </a:p>
          <a:p>
            <a:pPr algn="just"/>
            <a:endParaRPr lang="es-VE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endParaRPr lang="es-VE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s-VE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600" dirty="0" smtClean="0">
                <a:solidFill>
                  <a:srgbClr val="FFFF00"/>
                </a:solidFill>
                <a:latin typeface="Comic Sans MS" pitchFamily="66" charset="0"/>
              </a:rPr>
              <a:t>INVERSIÓN CASETA DE VIGILANCIA</a:t>
            </a:r>
            <a:endParaRPr lang="es-VE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Costo de construcción aproximadamente entre 30.000 y 40.000 Bs.</a:t>
            </a:r>
          </a:p>
          <a:p>
            <a:pPr>
              <a:buFont typeface="Wingdings" pitchFamily="2" charset="2"/>
              <a:buChar char="ü"/>
            </a:pPr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Barras de seguridad, 10.000 Bs.</a:t>
            </a:r>
          </a:p>
          <a:p>
            <a:pPr>
              <a:buFont typeface="Wingdings" pitchFamily="2" charset="2"/>
              <a:buChar char="ü"/>
            </a:pPr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Cámaras de video, 20.000 Bs. </a:t>
            </a:r>
          </a:p>
          <a:p>
            <a:pPr>
              <a:buFont typeface="Wingdings" pitchFamily="2" charset="2"/>
              <a:buChar char="ü"/>
            </a:pPr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Equipamiento  inicial (Enfriador, Teléfono, ventilador, microonda, cartelera, tabla  4.000 Bs.)</a:t>
            </a:r>
          </a:p>
          <a:p>
            <a:pPr>
              <a:buNone/>
            </a:pPr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Compra de radios, vigilancia casetas y edificios Bs 850 el par</a:t>
            </a:r>
          </a:p>
          <a:p>
            <a:pPr>
              <a:buNone/>
            </a:pPr>
            <a:endParaRPr lang="es-VE" sz="2200" dirty="0" smtClean="0">
              <a:latin typeface="Comic Sans MS" pitchFamily="66" charset="0"/>
            </a:endParaRPr>
          </a:p>
          <a:p>
            <a:endParaRPr lang="es-V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s-VE" sz="2800" dirty="0" smtClean="0">
                <a:solidFill>
                  <a:srgbClr val="FFFF00"/>
                </a:solidFill>
                <a:latin typeface="Comic Sans MS" pitchFamily="66" charset="0"/>
              </a:rPr>
              <a:t>CUADRO COMPARATIVO COSTOS </a:t>
            </a:r>
            <a:br>
              <a:rPr lang="es-VE" sz="2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s-VE" sz="2800" dirty="0" smtClean="0">
                <a:solidFill>
                  <a:srgbClr val="FFFF00"/>
                </a:solidFill>
                <a:latin typeface="Comic Sans MS" pitchFamily="66" charset="0"/>
              </a:rPr>
              <a:t>DE SEGURIDAD POR CALLE</a:t>
            </a:r>
            <a:endParaRPr lang="es-VE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052736"/>
            <a:ext cx="42839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VE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VIGILANCIA PRIVADA</a:t>
            </a:r>
            <a:endParaRPr lang="es-VE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99992" y="1052736"/>
            <a:ext cx="396044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VE" sz="2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VIGILANCIA PROPIA</a:t>
            </a:r>
            <a:endParaRPr lang="es-VE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1841242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4 vigilantes diarios, costo 6.500Bs. Mensual</a:t>
            </a:r>
          </a:p>
          <a:p>
            <a:pPr>
              <a:buFont typeface="Wingdings" pitchFamily="2" charset="2"/>
              <a:buChar char="ü"/>
            </a:pPr>
            <a:endParaRPr lang="es-VE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Costo total vigilantes al mes 26.000 Bs</a:t>
            </a:r>
          </a:p>
          <a:p>
            <a:pPr>
              <a:buFont typeface="Wingdings" pitchFamily="2" charset="2"/>
              <a:buChar char="ü"/>
            </a:pPr>
            <a:endParaRPr lang="es-VE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1 </a:t>
            </a:r>
            <a:r>
              <a:rPr lang="es-VE" dirty="0" err="1" smtClean="0">
                <a:latin typeface="Comic Sans MS" pitchFamily="66" charset="0"/>
              </a:rPr>
              <a:t>Adm</a:t>
            </a:r>
            <a:r>
              <a:rPr lang="es-VE" dirty="0" smtClean="0">
                <a:latin typeface="Comic Sans MS" pitchFamily="66" charset="0"/>
              </a:rPr>
              <a:t>./Contad, por calle costo 1.500 Bs., mensual</a:t>
            </a:r>
          </a:p>
          <a:p>
            <a:pPr>
              <a:buFont typeface="Wingdings" pitchFamily="2" charset="2"/>
              <a:buChar char="ü"/>
            </a:pPr>
            <a:endParaRPr lang="es-VE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Dividido entre las unidades de vivienda, calle con 4 edif. (173Bs por apto) y calle con 16 edif. (14Bs por apto.)Nota: el monto total por edif. Será pago por el condominio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27984" y="1556792"/>
            <a:ext cx="41764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4 vigilantes diarios, costo 3.500 Bs. Mensual</a:t>
            </a:r>
          </a:p>
          <a:p>
            <a:endParaRPr lang="es-VE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Costo total vigilantes al mes Bs 14.000Bs</a:t>
            </a:r>
          </a:p>
          <a:p>
            <a:pPr lvl="1">
              <a:buFont typeface="Wingdings" pitchFamily="2" charset="2"/>
              <a:buChar char="ü"/>
            </a:pPr>
            <a:endParaRPr lang="es-VE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1 jefe de seguridad por calle, costo mensual 3.500 Bs.</a:t>
            </a:r>
          </a:p>
          <a:p>
            <a:endParaRPr lang="es-VE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1 </a:t>
            </a:r>
            <a:r>
              <a:rPr lang="es-VE" dirty="0" err="1" smtClean="0">
                <a:latin typeface="Comic Sans MS" pitchFamily="66" charset="0"/>
              </a:rPr>
              <a:t>Adm</a:t>
            </a:r>
            <a:r>
              <a:rPr lang="es-VE" dirty="0" smtClean="0">
                <a:latin typeface="Comic Sans MS" pitchFamily="66" charset="0"/>
              </a:rPr>
              <a:t>./Contad, por calle costo 1.500 Bs., mensual</a:t>
            </a:r>
          </a:p>
          <a:p>
            <a:endParaRPr lang="es-VE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dirty="0" smtClean="0">
                <a:latin typeface="Comic Sans MS" pitchFamily="66" charset="0"/>
              </a:rPr>
              <a:t>Dividido entre las unidades de vivienda, calle con 4 edif. (119 Bs por apto) y calle con 16 edif.        ( 10Bs por apto.) Nota: el monto total por edif. Será pago por el condominio</a:t>
            </a:r>
          </a:p>
          <a:p>
            <a:pPr>
              <a:buFont typeface="Wingdings" pitchFamily="2" charset="2"/>
              <a:buChar char="ü"/>
            </a:pPr>
            <a:endParaRPr lang="es-VE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s-VE" sz="2000" dirty="0" smtClean="0">
              <a:latin typeface="Comic Sans MS" pitchFamily="66" charset="0"/>
            </a:endParaRPr>
          </a:p>
          <a:p>
            <a:endParaRPr lang="es-VE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s-VE" sz="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2800" dirty="0" smtClean="0">
                <a:solidFill>
                  <a:srgbClr val="FFFF00"/>
                </a:solidFill>
                <a:latin typeface="Comic Sans MS" pitchFamily="66" charset="0"/>
              </a:rPr>
              <a:t>CUADRO COMPARATIVO COSTOS </a:t>
            </a:r>
            <a:br>
              <a:rPr lang="es-VE" sz="2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s-VE" sz="2800" dirty="0" smtClean="0">
                <a:solidFill>
                  <a:srgbClr val="FFFF00"/>
                </a:solidFill>
                <a:latin typeface="Comic Sans MS" pitchFamily="66" charset="0"/>
              </a:rPr>
              <a:t>OPERATIVOS DE SEGURIDAD POR CALLE</a:t>
            </a:r>
            <a:endParaRPr lang="es-VE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484784"/>
            <a:ext cx="42839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VE" sz="2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VIGILANCIA PRIVADA</a:t>
            </a:r>
            <a:endParaRPr lang="es-VE" sz="28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1484784"/>
            <a:ext cx="39604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VE" sz="2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VIGILANCIA PROPIA</a:t>
            </a:r>
            <a:endParaRPr lang="es-VE" sz="28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2132856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Botellón de agua potable, 120Bs</a:t>
            </a:r>
          </a:p>
          <a:p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Papelería, 50Bs</a:t>
            </a:r>
          </a:p>
          <a:p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Servicios públicos 100Bs aprox.</a:t>
            </a:r>
          </a:p>
          <a:p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Total: 270Bs</a:t>
            </a:r>
            <a:endParaRPr lang="es-VE" sz="2200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8024" y="2060848"/>
            <a:ext cx="34563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Botellón de agua potable, 120Bs</a:t>
            </a:r>
          </a:p>
          <a:p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Papelería, 50 Bs</a:t>
            </a:r>
          </a:p>
          <a:p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Servicios públicos 100Bs aprox.</a:t>
            </a:r>
          </a:p>
          <a:p>
            <a:pPr>
              <a:buFont typeface="Wingdings" pitchFamily="2" charset="2"/>
              <a:buChar char="ü"/>
            </a:pPr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Tarjeta de teléfono mensual 40Bs</a:t>
            </a:r>
          </a:p>
          <a:p>
            <a:pPr>
              <a:buFont typeface="Wingdings" pitchFamily="2" charset="2"/>
              <a:buChar char="ü"/>
            </a:pPr>
            <a:endParaRPr lang="es-VE" sz="2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Total: 310Bs</a:t>
            </a:r>
          </a:p>
          <a:p>
            <a:pPr>
              <a:buFont typeface="Wingdings" pitchFamily="2" charset="2"/>
              <a:buChar char="ü"/>
            </a:pPr>
            <a:endParaRPr lang="es-VE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s-VE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s-VE" sz="2400" dirty="0" smtClean="0">
              <a:latin typeface="Comic Sans MS" pitchFamily="66" charset="0"/>
            </a:endParaRPr>
          </a:p>
          <a:p>
            <a:endParaRPr lang="es-VE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s-VE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s-VE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  <a:t>OPERATIVIDAD POR CALLE</a:t>
            </a:r>
            <a:endParaRPr lang="es-V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VE" sz="2200" dirty="0" smtClean="0">
                <a:latin typeface="Comic Sans MS" pitchFamily="66" charset="0"/>
              </a:rPr>
              <a:t>Conformar Comisión de seguridad por calle (Entre 3 a 5 miembros)</a:t>
            </a:r>
          </a:p>
          <a:p>
            <a:pPr marL="457200" indent="-457200" algn="just">
              <a:buFont typeface="+mj-lt"/>
              <a:buAutoNum type="arabicPeriod"/>
            </a:pPr>
            <a:endParaRPr lang="es-VE" sz="2200" dirty="0" smtClean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VE" sz="2200" dirty="0" smtClean="0">
                <a:latin typeface="Comic Sans MS" pitchFamily="66" charset="0"/>
              </a:rPr>
              <a:t>Reunión mensual de evaluación y control,  del Consejo Comunal y Comisión de seguridad por calle</a:t>
            </a:r>
          </a:p>
          <a:p>
            <a:pPr marL="457200" indent="-457200" algn="just">
              <a:buFont typeface="+mj-lt"/>
              <a:buAutoNum type="arabicPeriod"/>
            </a:pPr>
            <a:endParaRPr lang="es-VE" sz="2200" dirty="0" smtClean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VE" sz="2200" dirty="0" smtClean="0">
                <a:latin typeface="Comic Sans MS" pitchFamily="66" charset="0"/>
              </a:rPr>
              <a:t>Los gastos operativos y de mantenimiento por calle, serán manejados por la Comisión de seguridad de cada una de ellas</a:t>
            </a:r>
          </a:p>
          <a:p>
            <a:pPr marL="457200" indent="-457200" algn="just">
              <a:buFont typeface="+mj-lt"/>
              <a:buAutoNum type="arabicPeriod"/>
            </a:pPr>
            <a:endParaRPr lang="es-VE" sz="2200" dirty="0" smtClean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VE" sz="2200" dirty="0" smtClean="0">
                <a:latin typeface="Comic Sans MS" pitchFamily="66" charset="0"/>
              </a:rPr>
              <a:t>Las normas de seguridad internas por calle, serán manejadas conjuntamente con  el Consejo Comunal de acuerdo a los lineamientos del  eje Cuatricentenario o tercer anillo</a:t>
            </a:r>
            <a:endParaRPr lang="es-VE" sz="2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  <a:t>TELÉFONOS DE EMERGENCIA </a:t>
            </a:r>
            <a:endParaRPr lang="es-V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Estación policial El Bosque               02412176229</a:t>
            </a:r>
          </a:p>
          <a:p>
            <a:pPr>
              <a:buNone/>
            </a:pPr>
            <a:r>
              <a:rPr lang="es-VE" sz="2400" dirty="0" smtClean="0">
                <a:latin typeface="Comic Sans MS" pitchFamily="66" charset="0"/>
              </a:rPr>
              <a:t>                                                            04143481571</a:t>
            </a:r>
          </a:p>
          <a:p>
            <a:pPr>
              <a:buNone/>
            </a:pPr>
            <a:endParaRPr lang="es-VE" sz="2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Nota: cada unidad de patrullaje, tendrá un teléfono celular, que por normas de seguridad, sólo tendrán acceso los integrantes del Consejo Comunal y los de cada Comisión de seguridad por calle.</a:t>
            </a:r>
          </a:p>
          <a:p>
            <a:pPr algn="just">
              <a:buFont typeface="Wingdings" pitchFamily="2" charset="2"/>
              <a:buChar char="ü"/>
            </a:pPr>
            <a:endParaRPr lang="es-VE" sz="2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Mail del Comité de Seguridad del Consejo Comunal</a:t>
            </a:r>
          </a:p>
          <a:p>
            <a:pPr>
              <a:buNone/>
            </a:pPr>
            <a:r>
              <a:rPr lang="es-VE" sz="2000" b="1" dirty="0" smtClean="0">
                <a:latin typeface="Comic Sans MS" pitchFamily="66" charset="0"/>
              </a:rPr>
              <a:t>comitedeseguridadasomangos@gmail.com</a:t>
            </a:r>
          </a:p>
          <a:p>
            <a:pPr>
              <a:buFont typeface="Wingdings" pitchFamily="2" charset="2"/>
              <a:buChar char="ü"/>
            </a:pP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  <a:t>SUGERENCIAS Y PROYECTOS</a:t>
            </a:r>
            <a:endParaRPr lang="es-V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Una vez conformados las Comisiones de seguridad por calle, se fijarán las fechas de reuniones</a:t>
            </a:r>
            <a:r>
              <a:rPr lang="es-VE" dirty="0" smtClean="0"/>
              <a:t> </a:t>
            </a:r>
            <a:r>
              <a:rPr lang="es-VE" sz="2400" dirty="0" smtClean="0">
                <a:latin typeface="Comic Sans MS" pitchFamily="66" charset="0"/>
              </a:rPr>
              <a:t>a celebrarse con el Comité de Seguridad del Consejo Comunal</a:t>
            </a:r>
          </a:p>
          <a:p>
            <a:pPr algn="just">
              <a:buFont typeface="Wingdings" pitchFamily="2" charset="2"/>
              <a:buChar char="ü"/>
            </a:pPr>
            <a:endParaRPr lang="es-VE" sz="2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Construcción (proyecto) de estación principal eje Cuatricentenario a nivel de seguridad ciudadana y Comité de Seguridad del Consejo Comunal ASOMANGOS, con su policía comunal al frente del Colegio Sagrado Corazón</a:t>
            </a:r>
          </a:p>
          <a:p>
            <a:pPr algn="just">
              <a:buFont typeface="Wingdings" pitchFamily="2" charset="2"/>
              <a:buChar char="ü"/>
            </a:pPr>
            <a:endParaRPr lang="es-VE" sz="2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endParaRPr lang="es-VE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rna\Pictures\fotos\DSCF9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3593373" cy="3024336"/>
          </a:xfrm>
          <a:prstGeom prst="rect">
            <a:avLst/>
          </a:prstGeom>
          <a:noFill/>
        </p:spPr>
      </p:pic>
      <p:pic>
        <p:nvPicPr>
          <p:cNvPr id="5" name="Picture 3" descr="C:\Users\Mirna\Pictures\fotos\DSCF9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600400" cy="3118711"/>
          </a:xfrm>
          <a:prstGeom prst="rect">
            <a:avLst/>
          </a:prstGeom>
          <a:noFill/>
        </p:spPr>
      </p:pic>
      <p:pic>
        <p:nvPicPr>
          <p:cNvPr id="6" name="Picture 2" descr="C:\Users\Mirna\Pictures\fotos\DSCF959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45024"/>
            <a:ext cx="3881405" cy="291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rna\Pictures\fotos\DSCF9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20480" cy="3240360"/>
          </a:xfrm>
          <a:prstGeom prst="rect">
            <a:avLst/>
          </a:prstGeom>
          <a:noFill/>
        </p:spPr>
      </p:pic>
      <p:pic>
        <p:nvPicPr>
          <p:cNvPr id="5" name="Picture 2" descr="C:\Users\Mirna\Pictures\fotos\DSCF9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45434" cy="3109076"/>
          </a:xfrm>
          <a:prstGeom prst="rect">
            <a:avLst/>
          </a:prstGeom>
          <a:noFill/>
        </p:spPr>
      </p:pic>
      <p:pic>
        <p:nvPicPr>
          <p:cNvPr id="6" name="Picture 3" descr="C:\Users\Mirna\Pictures\fotos\DSCF9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3717032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dirty="0" smtClean="0"/>
              <a:t>PATRULLA ASIGNADA A LOS MANGOS No    5 3 3</a:t>
            </a:r>
            <a:endParaRPr lang="es-VE" dirty="0"/>
          </a:p>
        </p:txBody>
      </p:sp>
      <p:pic>
        <p:nvPicPr>
          <p:cNvPr id="4" name="Picture 4" descr="C:\Users\Mirna\Pictures\fotos\DSCF9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39552" y="764704"/>
            <a:ext cx="7772400" cy="20460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PLAN DE SEGURIDAD INTERNA</a:t>
            </a:r>
            <a:br>
              <a:rPr kumimoji="0" lang="es-V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V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URBANIZACIÓN LOS MANGOS</a:t>
            </a:r>
            <a:endParaRPr kumimoji="0" lang="es-VE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V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Presentada por: Eduardo Martín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V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Armando Larangeiro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V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Manuel   Fraga</a:t>
            </a:r>
            <a:endParaRPr kumimoji="0" lang="es-V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VE" sz="3600" dirty="0" smtClean="0">
                <a:solidFill>
                  <a:srgbClr val="FFFF00"/>
                </a:solidFill>
                <a:latin typeface="Comic Sans MS" pitchFamily="66" charset="0"/>
              </a:rPr>
              <a:t>PUNTOS VULNERABLES DE LA</a:t>
            </a:r>
            <a:br>
              <a:rPr lang="es-VE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s-VE" sz="3600" dirty="0" smtClean="0">
                <a:solidFill>
                  <a:srgbClr val="FFFF00"/>
                </a:solidFill>
                <a:latin typeface="Comic Sans MS" pitchFamily="66" charset="0"/>
              </a:rPr>
              <a:t>URBANIZACIÓN</a:t>
            </a:r>
            <a:endParaRPr lang="es-VE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VE" sz="2400" dirty="0" smtClean="0"/>
              <a:t>Entrada a nuestras calles internas:</a:t>
            </a:r>
          </a:p>
          <a:p>
            <a:r>
              <a:rPr lang="es-VE" sz="2400" dirty="0" smtClean="0"/>
              <a:t>Calle 116</a:t>
            </a:r>
          </a:p>
          <a:p>
            <a:r>
              <a:rPr lang="es-VE" sz="2400" dirty="0" smtClean="0"/>
              <a:t>Calle 111</a:t>
            </a:r>
          </a:p>
          <a:p>
            <a:r>
              <a:rPr lang="es-VE" sz="2400" dirty="0" smtClean="0"/>
              <a:t>Calle 119</a:t>
            </a:r>
          </a:p>
          <a:p>
            <a:r>
              <a:rPr lang="es-VE" sz="2400" dirty="0" smtClean="0"/>
              <a:t>Calle 118</a:t>
            </a:r>
          </a:p>
          <a:p>
            <a:pPr>
              <a:buNone/>
            </a:pPr>
            <a:endParaRPr lang="es-VE" sz="2400" dirty="0" smtClean="0"/>
          </a:p>
          <a:p>
            <a:pPr marL="514350" indent="-514350">
              <a:buNone/>
            </a:pPr>
            <a:r>
              <a:rPr lang="es-VE" sz="2400" dirty="0" smtClean="0"/>
              <a:t>2.  Entrada a los condominios</a:t>
            </a:r>
            <a:endParaRPr lang="es-V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600" dirty="0" smtClean="0">
                <a:solidFill>
                  <a:srgbClr val="FFFF00"/>
                </a:solidFill>
                <a:latin typeface="Comic Sans MS" pitchFamily="66" charset="0"/>
              </a:rPr>
              <a:t>PLAN INTERNO DE SEGURIDAD</a:t>
            </a:r>
            <a:br>
              <a:rPr lang="es-VE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s-VE" sz="3600" dirty="0" smtClean="0">
                <a:solidFill>
                  <a:srgbClr val="FFFF00"/>
                </a:solidFill>
                <a:latin typeface="Comic Sans MS" pitchFamily="66" charset="0"/>
              </a:rPr>
              <a:t>DE LA URB. LOS MANGOS</a:t>
            </a:r>
            <a:endParaRPr lang="es-VE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83568" y="1772816"/>
            <a:ext cx="3384376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PRIMER ANILLO DE</a:t>
            </a:r>
          </a:p>
          <a:p>
            <a:pPr algn="ctr"/>
            <a:r>
              <a:rPr lang="es-VE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SEGURIDAD</a:t>
            </a:r>
            <a:endParaRPr lang="es-VE" sz="2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644008" y="1772816"/>
            <a:ext cx="338437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SEGUNDO ANILLO DE</a:t>
            </a:r>
          </a:p>
          <a:p>
            <a:pPr algn="ctr"/>
            <a:r>
              <a:rPr lang="es-VE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SEGURIDAD</a:t>
            </a:r>
            <a:endParaRPr lang="es-VE" sz="2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627784" y="4221088"/>
            <a:ext cx="352839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TERCER ANILLO DE</a:t>
            </a:r>
          </a:p>
          <a:p>
            <a:pPr algn="ctr"/>
            <a:r>
              <a:rPr lang="es-VE" sz="2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SEGURIDAD</a:t>
            </a:r>
            <a:endParaRPr lang="es-VE" sz="2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48072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  <a:t>TERCER ANILLO DE SEGURIDAD</a:t>
            </a:r>
          </a:p>
        </p:txBody>
      </p:sp>
      <p:pic>
        <p:nvPicPr>
          <p:cNvPr id="5" name="Picture 2" descr="http://www.google.co.ve/maps/vt/data=Ay5GWBeob_WIPLDYoIWcfVXxvZu9XwJ55OX7Ag,VHO0iEiNw1LQh0h6ut6CFDxavq0HUGVRDSTM2hUXt4VOZNwRr4ugW9JUk-IuUbjArgYH4yZLTO09x_QTjG7vix9XviJsxsHDc2jKUPO67q8zomY4s1mSj3NAHM6YPGRTXbUceFqL1t4wwDovvPDI1nkIIz8hQ3hQZB2clF4589fbLqt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392488" cy="41764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004048" y="1844824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Patrullaje de la unidad 533</a:t>
            </a:r>
          </a:p>
          <a:p>
            <a:pPr algn="ctr"/>
            <a:endParaRPr lang="es-VE" sz="2400" dirty="0" smtClean="0">
              <a:latin typeface="Comic Sans M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Patrullaje motorizado</a:t>
            </a:r>
          </a:p>
          <a:p>
            <a:pPr algn="ctr"/>
            <a:endParaRPr lang="es-VE" sz="2400" dirty="0" smtClean="0">
              <a:latin typeface="Comic Sans M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Cámaras de video</a:t>
            </a:r>
          </a:p>
          <a:p>
            <a:pPr algn="ctr"/>
            <a:endParaRPr lang="es-VE" sz="2400" dirty="0" smtClean="0">
              <a:latin typeface="Comic Sans M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VE" sz="2400" dirty="0" smtClean="0">
                <a:latin typeface="Comic Sans MS" pitchFamily="66" charset="0"/>
              </a:rPr>
              <a:t>Teléfonos de emergencia</a:t>
            </a:r>
          </a:p>
          <a:p>
            <a:endParaRPr lang="es-VE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s-VE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194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Construcción de casetas para el control de acceso y  vigilancia</a:t>
            </a: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Cada caseta tendrá de manera: diurna operativas 2 barras y nocturna una sola barra (después de horas pico)</a:t>
            </a: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Vigilancia contratada o propia</a:t>
            </a: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Jefe de seguridad</a:t>
            </a: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Coordinación desde caseta a los condominios</a:t>
            </a: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Sistemas de comunicación</a:t>
            </a: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Códigos de seguridad</a:t>
            </a:r>
          </a:p>
          <a:p>
            <a:pPr algn="just">
              <a:buFont typeface="Wingdings" pitchFamily="2" charset="2"/>
              <a:buChar char="ü"/>
            </a:pPr>
            <a:r>
              <a:rPr lang="es-VE" sz="2200" dirty="0" smtClean="0">
                <a:latin typeface="Comic Sans MS" pitchFamily="66" charset="0"/>
              </a:rPr>
              <a:t>Medios de transporte internos adecuados a las necesidades</a:t>
            </a:r>
          </a:p>
          <a:p>
            <a:pPr>
              <a:buFont typeface="Wingdings" pitchFamily="2" charset="2"/>
              <a:buChar char="ü"/>
            </a:pPr>
            <a:endParaRPr lang="es-VE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  <a:t>SEGUNDO ANILLO DE SEGURIDAD</a:t>
            </a:r>
            <a:b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s-VE" sz="3200" dirty="0" smtClean="0">
                <a:solidFill>
                  <a:srgbClr val="FFFF00"/>
                </a:solidFill>
                <a:latin typeface="Comic Sans MS" pitchFamily="66" charset="0"/>
              </a:rPr>
              <a:t>CIERRE DE LAS CALLES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661</Words>
  <Application>Microsoft Office PowerPoint</Application>
  <PresentationFormat>Presentación en pantalla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PATRULLA ASIGNADA A LOS MANGOS No    5 3 3</vt:lpstr>
      <vt:lpstr>Diapositiva 5</vt:lpstr>
      <vt:lpstr>PUNTOS VULNERABLES DE LA URBANIZACIÓN</vt:lpstr>
      <vt:lpstr>PLAN INTERNO DE SEGURIDAD DE LA URB. LOS MANGOS</vt:lpstr>
      <vt:lpstr>TERCER ANILLO DE SEGURIDAD</vt:lpstr>
      <vt:lpstr>SEGUNDO ANILLO DE SEGURIDAD CIERRE DE LAS CALLES</vt:lpstr>
      <vt:lpstr>Diapositiva 10</vt:lpstr>
      <vt:lpstr>Diapositiva 11</vt:lpstr>
      <vt:lpstr>INVERSIÓN CASETA DE VIGILANCIA</vt:lpstr>
      <vt:lpstr>CUADRO COMPARATIVO COSTOS  DE SEGURIDAD POR CALLE</vt:lpstr>
      <vt:lpstr>CUADRO COMPARATIVO COSTOS  OPERATIVOS DE SEGURIDAD POR CALLE</vt:lpstr>
      <vt:lpstr>OPERATIVIDAD POR CALLE</vt:lpstr>
      <vt:lpstr>TELÉFONOS DE EMERGENCIA </vt:lpstr>
      <vt:lpstr>SUGERENCIAS Y PROYECTOS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SEGURIDAD INTERNA  URBANIZACIÓN LOS MANGOS</dc:title>
  <dc:creator>Mirna</dc:creator>
  <cp:lastModifiedBy>Mirna</cp:lastModifiedBy>
  <cp:revision>63</cp:revision>
  <dcterms:created xsi:type="dcterms:W3CDTF">2011-07-16T18:44:44Z</dcterms:created>
  <dcterms:modified xsi:type="dcterms:W3CDTF">2011-07-21T22:20:15Z</dcterms:modified>
</cp:coreProperties>
</file>